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70" r:id="rId4"/>
    <p:sldId id="259" r:id="rId5"/>
    <p:sldId id="260" r:id="rId6"/>
    <p:sldId id="261" r:id="rId7"/>
    <p:sldId id="271" r:id="rId8"/>
    <p:sldId id="262" r:id="rId9"/>
    <p:sldId id="266" r:id="rId10"/>
    <p:sldId id="272" r:id="rId11"/>
    <p:sldId id="263" r:id="rId12"/>
    <p:sldId id="267" r:id="rId13"/>
    <p:sldId id="273" r:id="rId14"/>
    <p:sldId id="264" r:id="rId15"/>
    <p:sldId id="268" r:id="rId16"/>
    <p:sldId id="274" r:id="rId17"/>
    <p:sldId id="265" r:id="rId18"/>
    <p:sldId id="269" r:id="rId19"/>
    <p:sldId id="275" r:id="rId20"/>
  </p:sldIdLst>
  <p:sldSz cx="9144000" cy="6858000" type="screen4x3"/>
  <p:notesSz cx="6797675" cy="9926638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590" autoAdjust="0"/>
  </p:normalViewPr>
  <p:slideViewPr>
    <p:cSldViewPr>
      <p:cViewPr varScale="1">
        <p:scale>
          <a:sx n="111" d="100"/>
          <a:sy n="111" d="100"/>
        </p:scale>
        <p:origin x="162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FD17FA3B-C404-4317-B0BC-953931111309}" type="datetimeFigureOut">
              <a:rPr lang="pl-PL" smtClean="0"/>
              <a:t>2016-06-27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ropbox.com/sh/vm058fzwotkc3u0/AACDyQTReKyyw5SeAcpqr0mka?oref=e" TargetMode="External"/><Relationship Id="rId2" Type="http://schemas.openxmlformats.org/officeDocument/2006/relationships/hyperlink" Target="http://ihf.info/files/Uploads/NewsAttachments/0_Overview_rule%20changes_GB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ZMIANY DO PRZEPISÓW GRY </a:t>
            </a:r>
            <a:br>
              <a:rPr lang="pl-PL" dirty="0" smtClean="0"/>
            </a:br>
            <a:r>
              <a:rPr lang="pl-PL" dirty="0" smtClean="0"/>
              <a:t>W PIŁKĘ RĘCZNĄ NA 01.07.2016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sz="3100" dirty="0" smtClean="0"/>
              <a:t>MIROSŁAW BAUM</a:t>
            </a:r>
          </a:p>
          <a:p>
            <a:r>
              <a:rPr lang="pl-PL" dirty="0" smtClean="0"/>
              <a:t>Tłumaczenie:</a:t>
            </a:r>
          </a:p>
          <a:p>
            <a:r>
              <a:rPr lang="pl-PL" dirty="0" smtClean="0"/>
              <a:t>MAREK SZAJNA</a:t>
            </a:r>
          </a:p>
          <a:p>
            <a:r>
              <a:rPr lang="pl-PL" dirty="0" smtClean="0"/>
              <a:t>MAREK ŻABCZYŃSKI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87115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332656"/>
            <a:ext cx="734481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/>
              <a:t>Paragraf 1 otrzymuje następujące brzmienie</a:t>
            </a:r>
            <a:r>
              <a:rPr lang="pl-PL" b="1" dirty="0" smtClean="0"/>
              <a:t>:</a:t>
            </a:r>
          </a:p>
          <a:p>
            <a:pPr algn="just"/>
            <a:endParaRPr lang="pl-PL" dirty="0"/>
          </a:p>
          <a:p>
            <a:pPr lvl="0" algn="just"/>
            <a:r>
              <a:rPr lang="pl-PL" dirty="0"/>
              <a:t>Po otrzymaniu pomocy medycznej na boisku zawodnik musi opuścić pole gry.</a:t>
            </a:r>
          </a:p>
          <a:p>
            <a:pPr lvl="0" algn="just"/>
            <a:r>
              <a:rPr lang="pl-PL" dirty="0"/>
              <a:t>Może on ponownie wejść na boisko dopiero po trzecim pełnym ataku przeprowadzonym przez swój zespół. </a:t>
            </a:r>
            <a:r>
              <a:rPr lang="pl-PL" dirty="0" smtClean="0"/>
              <a:t>Za kontrolowanie tej sytuacji odpowiedzialni są </a:t>
            </a:r>
            <a:r>
              <a:rPr lang="pl-PL" b="1" dirty="0" smtClean="0"/>
              <a:t>Delegaci Techniczni</a:t>
            </a:r>
            <a:r>
              <a:rPr lang="pl-PL" dirty="0" smtClean="0"/>
              <a:t>.</a:t>
            </a:r>
            <a:endParaRPr lang="pl-PL" dirty="0"/>
          </a:p>
          <a:p>
            <a:pPr lvl="0" algn="just"/>
            <a:r>
              <a:rPr lang="pl-PL" dirty="0"/>
              <a:t>Atak rozpoczyna się </a:t>
            </a:r>
            <a:r>
              <a:rPr lang="pl-PL" dirty="0" smtClean="0"/>
              <a:t>w momencie wejścia w posiadanie piłki i kończy się zdobyciem bramki lub utratą piłki przez atakujących.</a:t>
            </a:r>
            <a:endParaRPr lang="pl-PL" dirty="0"/>
          </a:p>
          <a:p>
            <a:pPr lvl="0" algn="just"/>
            <a:r>
              <a:rPr lang="pl-PL" dirty="0"/>
              <a:t>Jeżeli drużyna jest w posiadaniu </a:t>
            </a:r>
            <a:r>
              <a:rPr lang="pl-PL" dirty="0" smtClean="0"/>
              <a:t>piłki, gdy zawodnik wymagał pomocy medycznej na boisku, to wznowienie przez nią gry jest traktowane jako </a:t>
            </a:r>
            <a:r>
              <a:rPr lang="pl-PL" dirty="0"/>
              <a:t>pierwszy atak.</a:t>
            </a:r>
          </a:p>
          <a:p>
            <a:pPr lvl="0" algn="just"/>
            <a:r>
              <a:rPr lang="pl-PL" dirty="0"/>
              <a:t>Wejście zawodnika na boisko przed zakończeniem trzech ataków jego drużyny jest karane jako wejście niezgodne z przepisami (błąd zmiany</a:t>
            </a:r>
            <a:r>
              <a:rPr lang="pl-PL" dirty="0" smtClean="0"/>
              <a:t>).</a:t>
            </a:r>
          </a:p>
          <a:p>
            <a:pPr lvl="0" algn="just"/>
            <a:r>
              <a:rPr lang="pl-PL" dirty="0"/>
              <a:t>Powyższe przepisy nie mają zastosowania jeżeli wymagana pomoc lekarska na boisku jest rezultatem sprzecznego z przepisami gry zachowania przeciwnika, na którego sędziowie nałożyli karę progresywną</a:t>
            </a:r>
            <a:r>
              <a:rPr lang="pl-PL" dirty="0" smtClean="0"/>
              <a:t>.</a:t>
            </a:r>
          </a:p>
          <a:p>
            <a:pPr lvl="0" algn="just"/>
            <a:r>
              <a:rPr lang="pl-PL" dirty="0"/>
              <a:t>P</a:t>
            </a:r>
            <a:r>
              <a:rPr lang="pl-PL" dirty="0" smtClean="0"/>
              <a:t>rzepisy te nie </a:t>
            </a:r>
            <a:r>
              <a:rPr lang="pl-PL" dirty="0"/>
              <a:t>obowiązują także w sytuacji uderzenia bramkarza piłką w głowę powodującego konieczność udzielenia mu pomocy lekarskiej na boisku.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KONTUZJA  ZAWODNIKA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274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Gra pasywna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15616" y="5733256"/>
            <a:ext cx="6255488" cy="74350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1700" dirty="0"/>
              <a:t>Wielu trenerów i ekspertów sędziowania uważa, że gra pasywna jest odpowiednio opisana w Przepisach Gry w Piłkę Ręczną. Dochodzi jednak do sporów dotyczących kryteriów stosowanych przez sędziów, szczególnie po pokazaniu sygnału ostrzegawczego o grze pasywnej. Doprowadziło to do żądania wprowadzenia bardziej precyzyjnych zasad postępowania sędziów</a:t>
            </a:r>
            <a:r>
              <a:rPr lang="pl-PL" sz="1700" dirty="0" smtClean="0"/>
              <a:t>.</a:t>
            </a:r>
          </a:p>
          <a:p>
            <a:pPr algn="just">
              <a:spcBef>
                <a:spcPts val="0"/>
              </a:spcBef>
            </a:pPr>
            <a:r>
              <a:rPr lang="pl-PL" sz="1700" dirty="0"/>
              <a:t>Jednocześnie rolą sędziów jest nie dopuścić do wzrostu agresywności drużyny broniącej w sytuacji powstałej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 smtClean="0"/>
              <a:t>w </a:t>
            </a:r>
            <a:r>
              <a:rPr lang="pl-PL" sz="1700" dirty="0"/>
              <a:t>wyniku zmiany tego przepisu.</a:t>
            </a:r>
          </a:p>
        </p:txBody>
      </p:sp>
    </p:spTree>
    <p:extLst>
      <p:ext uri="{BB962C8B-B14F-4D97-AF65-F5344CB8AC3E}">
        <p14:creationId xmlns:p14="http://schemas.microsoft.com/office/powerpoint/2010/main" val="711320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756084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Po pokazaniu przez sędziów ostrzegawczego sygnału o grze pasywnej ostrzeżony zespół może wykonać do 6 podań przed oddaniem rzutu na bramkę</a:t>
            </a:r>
            <a:r>
              <a:rPr lang="pl-PL" sz="2000" b="1" dirty="0" smtClean="0"/>
              <a:t>.</a:t>
            </a:r>
          </a:p>
          <a:p>
            <a:pPr algn="just"/>
            <a:endParaRPr lang="pl-PL" sz="2000" b="1" dirty="0" smtClean="0"/>
          </a:p>
          <a:p>
            <a:pPr algn="just"/>
            <a:endParaRPr lang="pl-PL" sz="2000" b="1" dirty="0"/>
          </a:p>
          <a:p>
            <a:pPr algn="just"/>
            <a:endParaRPr lang="pl-PL" sz="2000" b="1" dirty="0" smtClean="0"/>
          </a:p>
          <a:p>
            <a:pPr algn="just"/>
            <a:endParaRPr lang="pl-PL" sz="2000" b="1" dirty="0"/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Podstawowe przepisy:</a:t>
            </a:r>
            <a:endParaRPr lang="pl-PL" sz="2000" dirty="0"/>
          </a:p>
          <a:p>
            <a:pPr lvl="0" algn="just"/>
            <a:r>
              <a:rPr lang="pl-PL" sz="2000" dirty="0"/>
              <a:t>Przepisy 7:11 i 7:12 pozostają bez </a:t>
            </a:r>
            <a:r>
              <a:rPr lang="pl-PL" sz="2000" dirty="0" smtClean="0"/>
              <a:t>zmian.</a:t>
            </a:r>
            <a:endParaRPr lang="pl-PL" sz="2000" dirty="0"/>
          </a:p>
          <a:p>
            <a:pPr algn="just"/>
            <a:r>
              <a:rPr lang="pl-PL" sz="2000" dirty="0"/>
              <a:t>Objaśnienie 4, sekcje A,B,C oraz dodatek E pozostają bez zmian</a:t>
            </a:r>
            <a:r>
              <a:rPr lang="pl-PL" sz="2000" dirty="0" smtClean="0"/>
              <a:t>.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 smtClean="0"/>
              <a:t>Objaśnienie 4, sekcja D otrzymuje nowe brzmienie.</a:t>
            </a:r>
          </a:p>
          <a:p>
            <a:pPr algn="just"/>
            <a:endParaRPr lang="pl-PL" sz="2000" b="1" dirty="0"/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GRA  PASYWNA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51751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23528" y="188640"/>
            <a:ext cx="7560840" cy="7740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900" b="1" dirty="0"/>
              <a:t>Objaśnienie 4, sekcja D jest określone następująco:</a:t>
            </a:r>
            <a:endParaRPr lang="pl-PL" sz="1900" dirty="0"/>
          </a:p>
          <a:p>
            <a:pPr algn="just"/>
            <a:r>
              <a:rPr lang="pl-PL" sz="1900" dirty="0" smtClean="0"/>
              <a:t>- Po </a:t>
            </a:r>
            <a:r>
              <a:rPr lang="pl-PL" sz="1900" dirty="0"/>
              <a:t>zasygnalizowaniu przez sędziów gry pasywnej sędziowie mogą zadecydować </a:t>
            </a:r>
            <a:r>
              <a:rPr lang="pl-PL" sz="1900" dirty="0" smtClean="0"/>
              <a:t>o </a:t>
            </a:r>
            <a:r>
              <a:rPr lang="pl-PL" sz="1900" dirty="0"/>
              <a:t>odebraniu piłki drużynie atakującej </a:t>
            </a:r>
            <a:r>
              <a:rPr lang="pl-PL" sz="1900" dirty="0" smtClean="0"/>
              <a:t/>
            </a:r>
            <a:br>
              <a:rPr lang="pl-PL" sz="1900" dirty="0" smtClean="0"/>
            </a:br>
            <a:r>
              <a:rPr lang="pl-PL" sz="1900" dirty="0" smtClean="0"/>
              <a:t>w </a:t>
            </a:r>
            <a:r>
              <a:rPr lang="pl-PL" sz="1900" dirty="0"/>
              <a:t>dowolnym momencie, jeśli uznają, że nie podejmuje ona prób dojścia do pozycji w celu oddania rzutu na bramkę.</a:t>
            </a:r>
          </a:p>
          <a:p>
            <a:pPr algn="just"/>
            <a:r>
              <a:rPr lang="pl-PL" sz="1900" dirty="0" smtClean="0"/>
              <a:t>- Po </a:t>
            </a:r>
            <a:r>
              <a:rPr lang="pl-PL" sz="1900" dirty="0"/>
              <a:t>zasygnalizowaniu przez sędziów gry pasywnej drużyna będąca w posiadaniu piłki może wykonać </a:t>
            </a:r>
            <a:r>
              <a:rPr lang="pl-PL" sz="1900" dirty="0" smtClean="0"/>
              <a:t>do 6 podań, aby oddać rzut na bramkę przeciwnika.</a:t>
            </a:r>
            <a:endParaRPr lang="pl-PL" sz="1900" dirty="0"/>
          </a:p>
          <a:p>
            <a:pPr algn="just"/>
            <a:r>
              <a:rPr lang="pl-PL" sz="1900" dirty="0"/>
              <a:t>- </a:t>
            </a:r>
            <a:r>
              <a:rPr lang="pl-PL" sz="1900" dirty="0" smtClean="0"/>
              <a:t> Jeśli </a:t>
            </a:r>
            <a:r>
              <a:rPr lang="pl-PL" sz="1900" dirty="0"/>
              <a:t>po maksimum 6 podaniach nie został wykonany rzut na bramkę, jeden z sędziów podejmuje decyzję o rzucie wolnym dla przeciwnika i odebraniu piłki drużynie atakującej.</a:t>
            </a:r>
          </a:p>
          <a:p>
            <a:pPr algn="just"/>
            <a:r>
              <a:rPr lang="pl-PL" sz="1900" dirty="0" smtClean="0"/>
              <a:t>- Przyznanie </a:t>
            </a:r>
            <a:r>
              <a:rPr lang="pl-PL" sz="1900" dirty="0"/>
              <a:t>rzutu wolnego dla drużyny atakującej nie powoduje przerwy w liczeniu podań.</a:t>
            </a:r>
          </a:p>
          <a:p>
            <a:pPr algn="just"/>
            <a:r>
              <a:rPr lang="pl-PL" sz="1900" dirty="0" smtClean="0"/>
              <a:t>- Zablokowanie </a:t>
            </a:r>
            <a:r>
              <a:rPr lang="pl-PL" sz="1900" dirty="0"/>
              <a:t>rzutu przez drużynę broniącą nie powoduje przerwania naliczania podań.</a:t>
            </a:r>
          </a:p>
          <a:p>
            <a:pPr algn="just"/>
            <a:r>
              <a:rPr lang="pl-PL" sz="1900" dirty="0" smtClean="0"/>
              <a:t>- Jeżeli obrońca jest winny faulu po 6 podaniu, a sędziowie jeszcze nie odgwizdali gry pasywnej, to takie naruszenie przepisów powoduje przyznanie rzutu wolnego atakującym.</a:t>
            </a:r>
            <a:br>
              <a:rPr lang="pl-PL" sz="1900" dirty="0" smtClean="0"/>
            </a:br>
            <a:r>
              <a:rPr lang="pl-PL" sz="1900" dirty="0" smtClean="0"/>
              <a:t>W </a:t>
            </a:r>
            <a:r>
              <a:rPr lang="pl-PL" sz="1900" dirty="0"/>
              <a:t>tym przypadku, poza możliwością wykonania rzutu wolnego bezpośrednio na bramkę, drużyna atakująca ma prawo do dodatkowego podania dla zakończenia ataku</a:t>
            </a:r>
            <a:r>
              <a:rPr lang="pl-PL" sz="1900" dirty="0" smtClean="0"/>
              <a:t>.</a:t>
            </a:r>
          </a:p>
          <a:p>
            <a:pPr algn="just"/>
            <a:r>
              <a:rPr lang="pl-PL" sz="1900" b="1" dirty="0" smtClean="0"/>
              <a:t>- </a:t>
            </a:r>
            <a:r>
              <a:rPr lang="pl-PL" sz="1900" dirty="0"/>
              <a:t>Liczba podań jest decyzją sędziów podejmowaną na podstawie ich obserwacji zgodnie z przepisem 17:11 § 1.</a:t>
            </a:r>
            <a:endParaRPr lang="pl-PL" sz="1900" b="1" dirty="0"/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GRA  PASYWNA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8625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Ostatnia minuta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259632" y="6114493"/>
            <a:ext cx="6255488" cy="74350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1700" dirty="0"/>
              <a:t>Celem zmienionego w 2010 roku przepisu było zredukowanie niesportowych </a:t>
            </a:r>
            <a:r>
              <a:rPr lang="pl-PL" sz="1700" dirty="0" err="1"/>
              <a:t>zachowań</a:t>
            </a:r>
            <a:r>
              <a:rPr lang="pl-PL" sz="1700" dirty="0"/>
              <a:t> lub groźnych fauli w ostatniej minucie </a:t>
            </a:r>
            <a:r>
              <a:rPr lang="pl-PL" sz="1700" dirty="0" smtClean="0"/>
              <a:t>meczu, </a:t>
            </a:r>
            <a:r>
              <a:rPr lang="pl-PL" sz="1700" dirty="0"/>
              <a:t>a także danie przegrywającemu zespołowi szansy na zremisowanie lub wygranie zawodów (tzn. panowanie nad emocjami do ostatniej sekundy). Jednakże sukces tej zmiany był tylko częściowy i ciągle obserwowano groźne akcje mające na celu zapewnienie zwycięstwa, nie bacząc na groźbę zawieszenia zawodnika na następny mecz. </a:t>
            </a:r>
          </a:p>
          <a:p>
            <a:pPr algn="just">
              <a:spcBef>
                <a:spcPts val="0"/>
              </a:spcBef>
            </a:pPr>
            <a:r>
              <a:rPr lang="pl-PL" sz="1700" dirty="0"/>
              <a:t>Ponadto czas 1 minuty okazał się zbyt długi na stosowanie tego przepisu (w ciągu minuty możliwe jest zdobycie 2 lub więcej bramek).</a:t>
            </a:r>
          </a:p>
          <a:p>
            <a:endParaRPr lang="pl-PL" sz="1700" dirty="0"/>
          </a:p>
        </p:txBody>
      </p:sp>
    </p:spTree>
    <p:extLst>
      <p:ext uri="{BB962C8B-B14F-4D97-AF65-F5344CB8AC3E}">
        <p14:creationId xmlns:p14="http://schemas.microsoft.com/office/powerpoint/2010/main" val="711320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756084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/>
              <a:t>W przepisach 8:5, 8:6, 8:10c i 8:10d określenie „ostatnia minuta meczu” zostaje zastąpione przez „ostatnie 30 sekund meczu</a:t>
            </a:r>
            <a:r>
              <a:rPr lang="pl-PL" sz="2000" b="1" dirty="0" smtClean="0"/>
              <a:t>”.</a:t>
            </a:r>
          </a:p>
          <a:p>
            <a:endParaRPr lang="pl-PL" sz="2000" b="1" dirty="0" smtClean="0"/>
          </a:p>
          <a:p>
            <a:endParaRPr lang="pl-PL" sz="2000" b="1" dirty="0"/>
          </a:p>
          <a:p>
            <a:endParaRPr lang="pl-PL" sz="2000" b="1" dirty="0" smtClean="0"/>
          </a:p>
          <a:p>
            <a:endParaRPr lang="pl-PL" sz="2000" b="1" dirty="0"/>
          </a:p>
          <a:p>
            <a:pPr algn="just"/>
            <a:r>
              <a:rPr lang="pl-PL" sz="2000" b="1" dirty="0" smtClean="0"/>
              <a:t>Uzgodnienie</a:t>
            </a:r>
          </a:p>
          <a:p>
            <a:pPr lvl="0" algn="just"/>
            <a:r>
              <a:rPr lang="pl-PL" sz="2000" dirty="0"/>
              <a:t>Zamiast stosować specjalne zasady w ciągu ostatniej minuty meczu, będą one stosowane jedynie przez ostatnie 30 sekund.</a:t>
            </a:r>
          </a:p>
          <a:p>
            <a:pPr algn="just"/>
            <a:r>
              <a:rPr lang="pl-PL" sz="2000" dirty="0" smtClean="0"/>
              <a:t>Przepis o ostatnich </a:t>
            </a:r>
            <a:r>
              <a:rPr lang="pl-PL" sz="2000" dirty="0"/>
              <a:t>30 </a:t>
            </a:r>
            <a:r>
              <a:rPr lang="pl-PL" sz="2000" dirty="0" smtClean="0"/>
              <a:t>sekundach będzie stosowany w </a:t>
            </a:r>
            <a:r>
              <a:rPr lang="pl-PL" sz="2000" dirty="0"/>
              <a:t>końcu podstawowego czasu gry oraz w końcu pierwszej i drugiej dogrywki.</a:t>
            </a:r>
            <a:endParaRPr lang="pl-PL" sz="20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OSTATNIA  MINUTA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958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467544" y="548680"/>
            <a:ext cx="734481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l-PL" b="1" dirty="0"/>
              <a:t>Przepisy 8:5, 8:6, 8:10c będą brzmiały następująco:</a:t>
            </a:r>
            <a:endParaRPr lang="pl-PL" dirty="0"/>
          </a:p>
          <a:p>
            <a:pPr lvl="0" algn="just"/>
            <a:r>
              <a:rPr lang="pl-PL" dirty="0" smtClean="0"/>
              <a:t>1. Sformułowanie „ostatnia </a:t>
            </a:r>
            <a:r>
              <a:rPr lang="pl-PL" dirty="0"/>
              <a:t>minuta meczu” </a:t>
            </a:r>
            <a:r>
              <a:rPr lang="pl-PL" dirty="0" smtClean="0"/>
              <a:t>zastępuje się przez „ostatnie </a:t>
            </a:r>
            <a:r>
              <a:rPr lang="pl-PL" dirty="0"/>
              <a:t>30 sekund gry”.</a:t>
            </a:r>
          </a:p>
          <a:p>
            <a:pPr lvl="0" algn="just"/>
            <a:r>
              <a:rPr lang="pl-PL" dirty="0" smtClean="0"/>
              <a:t>2. Naruszenie przepisu </a:t>
            </a:r>
            <a:r>
              <a:rPr lang="pl-PL" dirty="0"/>
              <a:t>8:10c (piłka poza grą) będzie </a:t>
            </a:r>
            <a:r>
              <a:rPr lang="pl-PL" dirty="0" smtClean="0"/>
              <a:t>karane dyskwalifikacją </a:t>
            </a:r>
            <a:r>
              <a:rPr lang="pl-PL" b="1" dirty="0"/>
              <a:t>bez </a:t>
            </a:r>
            <a:r>
              <a:rPr lang="pl-PL" b="1" dirty="0" smtClean="0"/>
              <a:t>dodatkowego raportu</a:t>
            </a:r>
            <a:r>
              <a:rPr lang="pl-PL" dirty="0" smtClean="0"/>
              <a:t> – musi być przyznany rzut </a:t>
            </a:r>
            <a:r>
              <a:rPr lang="pl-PL" dirty="0"/>
              <a:t>karny dla </a:t>
            </a:r>
            <a:r>
              <a:rPr lang="pl-PL" dirty="0" smtClean="0"/>
              <a:t>drużyny przeciwnej.</a:t>
            </a:r>
            <a:endParaRPr lang="pl-PL" dirty="0"/>
          </a:p>
          <a:p>
            <a:pPr lvl="0" algn="just"/>
            <a:r>
              <a:rPr lang="pl-PL" dirty="0" smtClean="0"/>
              <a:t>3. Naruszenie przepisu </a:t>
            </a:r>
            <a:r>
              <a:rPr lang="pl-PL" dirty="0"/>
              <a:t>8:10d (piłka w grze) i 8:5 </a:t>
            </a:r>
            <a:r>
              <a:rPr lang="pl-PL" dirty="0" smtClean="0"/>
              <a:t>będą karane dyskwalifikacją </a:t>
            </a:r>
            <a:r>
              <a:rPr lang="pl-PL" b="1" dirty="0"/>
              <a:t>bez</a:t>
            </a:r>
            <a:r>
              <a:rPr lang="pl-PL" dirty="0"/>
              <a:t> </a:t>
            </a:r>
            <a:r>
              <a:rPr lang="pl-PL" b="1" dirty="0" smtClean="0"/>
              <a:t>dodatkowego raportu</a:t>
            </a:r>
            <a:r>
              <a:rPr lang="pl-PL" dirty="0"/>
              <a:t> – musi być przyznany rzut karny dla drużyny przeciwnej.</a:t>
            </a:r>
          </a:p>
          <a:p>
            <a:pPr lvl="0" algn="just"/>
            <a:r>
              <a:rPr lang="pl-PL" dirty="0" smtClean="0"/>
              <a:t>4. Naruszenie przepisu </a:t>
            </a:r>
            <a:r>
              <a:rPr lang="pl-PL" dirty="0"/>
              <a:t>8:10d (piłka w grze) i 8:6 </a:t>
            </a:r>
            <a:r>
              <a:rPr lang="pl-PL" dirty="0" smtClean="0"/>
              <a:t>będą karane dyskwalifikacją </a:t>
            </a:r>
            <a:r>
              <a:rPr lang="pl-PL" b="1" dirty="0"/>
              <a:t>z </a:t>
            </a:r>
            <a:r>
              <a:rPr lang="pl-PL" b="1" dirty="0" smtClean="0"/>
              <a:t>dodatkowym raportem</a:t>
            </a:r>
            <a:r>
              <a:rPr lang="pl-PL" dirty="0"/>
              <a:t> – musi być przyznany rzut karny dla drużyny przeciwnej.</a:t>
            </a:r>
          </a:p>
          <a:p>
            <a:pPr lvl="0" algn="just"/>
            <a:r>
              <a:rPr lang="pl-PL" dirty="0" smtClean="0"/>
              <a:t>5. </a:t>
            </a:r>
            <a:r>
              <a:rPr lang="pl-PL" dirty="0"/>
              <a:t>W przypadkach, o których mowa w powyższych pkt 3 i 4 mają zastosowanie następujące zasady: </a:t>
            </a:r>
          </a:p>
          <a:p>
            <a:pPr lvl="1" algn="just"/>
            <a:r>
              <a:rPr lang="pl-PL" dirty="0" smtClean="0"/>
              <a:t>5.1. </a:t>
            </a:r>
            <a:r>
              <a:rPr lang="pl-PL" i="1" dirty="0"/>
              <a:t>Atakujący ma możliwość oddania rzutu i zdobywa bramkę: </a:t>
            </a:r>
            <a:r>
              <a:rPr lang="pl-PL" i="1" dirty="0" smtClean="0"/>
              <a:t>	nie </a:t>
            </a:r>
            <a:r>
              <a:rPr lang="pl-PL" i="1" dirty="0"/>
              <a:t>ma rzutu karnego, </a:t>
            </a:r>
            <a:endParaRPr lang="pl-PL" i="1" dirty="0" smtClean="0"/>
          </a:p>
          <a:p>
            <a:pPr lvl="1" algn="just"/>
            <a:r>
              <a:rPr lang="pl-PL" dirty="0" smtClean="0"/>
              <a:t>5.2. </a:t>
            </a:r>
            <a:r>
              <a:rPr lang="pl-PL" i="1" dirty="0"/>
              <a:t>Atakujący podaje piłkę do swojego partnera, który nie </a:t>
            </a:r>
            <a:r>
              <a:rPr lang="pl-PL" i="1" dirty="0" smtClean="0"/>
              <a:t>	zdobywa </a:t>
            </a:r>
            <a:r>
              <a:rPr lang="pl-PL" i="1" dirty="0"/>
              <a:t>bramki: dyktuje się  rzut karny,</a:t>
            </a:r>
            <a:endParaRPr lang="pl-PL" dirty="0"/>
          </a:p>
          <a:p>
            <a:pPr algn="just"/>
            <a:r>
              <a:rPr lang="pl-PL" dirty="0"/>
              <a:t> </a:t>
            </a:r>
            <a:r>
              <a:rPr lang="pl-PL" dirty="0" smtClean="0"/>
              <a:t>      5.3. </a:t>
            </a:r>
            <a:r>
              <a:rPr lang="pl-PL" i="1" dirty="0"/>
              <a:t>Atakujący podaje piłkę do swojego partnera, który zdobywa </a:t>
            </a:r>
            <a:r>
              <a:rPr lang="pl-PL" i="1" dirty="0" smtClean="0"/>
              <a:t>     	bramkę</a:t>
            </a:r>
            <a:r>
              <a:rPr lang="pl-PL" i="1" dirty="0"/>
              <a:t>: nie ma rzutu karnego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8388424" y="258228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OSTATNIA  MINUTA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5662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Niebieska kartka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43608" y="5229200"/>
            <a:ext cx="6255488" cy="743507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pl-PL" sz="1700" dirty="0"/>
              <a:t>Zdarza się, że zespoły mają wątpliwości, czy dyskwalifikacja zawodnika jest na podstawie przepisu 8:5 (bez dalszych konsekwencji) czy na podstawie 8:6 (z pisemnym raportem po meczu), czasami nie jest to jasne także dla widzów i mediów</a:t>
            </a:r>
            <a:r>
              <a:rPr lang="pl-PL" sz="1700" dirty="0" smtClean="0"/>
              <a:t>.</a:t>
            </a:r>
          </a:p>
          <a:p>
            <a:pPr algn="just">
              <a:spcBef>
                <a:spcPts val="0"/>
              </a:spcBef>
            </a:pPr>
            <a:endParaRPr lang="pl-PL" sz="1700" dirty="0"/>
          </a:p>
          <a:p>
            <a:pPr algn="just">
              <a:spcBef>
                <a:spcPts val="0"/>
              </a:spcBef>
            </a:pPr>
            <a:r>
              <a:rPr lang="pl-PL" sz="1700" dirty="0"/>
              <a:t>Zmiana przepisów zapewni większą czytelność decyzji </a:t>
            </a:r>
            <a:r>
              <a:rPr lang="pl-PL" sz="1700" dirty="0" smtClean="0"/>
              <a:t/>
            </a:r>
            <a:br>
              <a:rPr lang="pl-PL" sz="1700" dirty="0" smtClean="0"/>
            </a:br>
            <a:r>
              <a:rPr lang="pl-PL" sz="1700" dirty="0" smtClean="0"/>
              <a:t>w </a:t>
            </a:r>
            <a:r>
              <a:rPr lang="pl-PL" sz="1700" dirty="0"/>
              <a:t>takiej sytuacji. Jeżeli sędziowie pokażą niebieską kartkę konieczne będzie sporządzenie pisemnego </a:t>
            </a:r>
            <a:r>
              <a:rPr lang="pl-PL" sz="1700" dirty="0" smtClean="0"/>
              <a:t>raportu, </a:t>
            </a:r>
            <a:r>
              <a:rPr lang="pl-PL" sz="1700" dirty="0"/>
              <a:t>a Komisja dyscyplinarna podejmie dalsze kroki.</a:t>
            </a:r>
          </a:p>
        </p:txBody>
      </p:sp>
    </p:spTree>
    <p:extLst>
      <p:ext uri="{BB962C8B-B14F-4D97-AF65-F5344CB8AC3E}">
        <p14:creationId xmlns:p14="http://schemas.microsoft.com/office/powerpoint/2010/main" val="7113201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756084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Sędziowie będą posiadali niebieską kartkę wraz z żółtą </a:t>
            </a:r>
            <a:r>
              <a:rPr lang="pl-PL" sz="2000" b="1" dirty="0" smtClean="0"/>
              <a:t/>
            </a:r>
            <a:br>
              <a:rPr lang="pl-PL" sz="2000" b="1" dirty="0" smtClean="0"/>
            </a:br>
            <a:r>
              <a:rPr lang="pl-PL" sz="2000" b="1" dirty="0" smtClean="0"/>
              <a:t>i </a:t>
            </a:r>
            <a:r>
              <a:rPr lang="pl-PL" sz="2000" b="1" dirty="0"/>
              <a:t>czerwoną w celu zapewnienia większej czytelności przy podejmowaniu decyzji o dyskwalifikacji zawodnika. Jeżeli pokażą tę kartkę </a:t>
            </a:r>
            <a:r>
              <a:rPr lang="pl-PL" sz="2000" b="1" dirty="0" smtClean="0"/>
              <a:t>- muszą </a:t>
            </a:r>
            <a:r>
              <a:rPr lang="pl-PL" sz="2000" b="1" dirty="0"/>
              <a:t>sporządzić pisemny opis wydarzenia, który będzie dołączony do </a:t>
            </a:r>
            <a:r>
              <a:rPr lang="pl-PL" sz="2000" b="1" dirty="0" smtClean="0"/>
              <a:t>protokołu, </a:t>
            </a:r>
            <a:r>
              <a:rPr lang="pl-PL" sz="2000" b="1" dirty="0"/>
              <a:t>zaś Komisja Dyscyplinarna będzie odpowiedzialna za podjęcie dalszych kroków</a:t>
            </a:r>
            <a:r>
              <a:rPr lang="pl-PL" sz="2000" b="1" dirty="0" smtClean="0"/>
              <a:t>.</a:t>
            </a:r>
          </a:p>
          <a:p>
            <a:pPr algn="just"/>
            <a:endParaRPr lang="pl-PL" sz="2000" b="1" dirty="0" smtClean="0"/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Przepis 16:8 (przepisy 8:6, </a:t>
            </a:r>
            <a:r>
              <a:rPr lang="pl-PL" sz="2000" b="1" dirty="0" smtClean="0"/>
              <a:t>8:10) otrzymują zmieniony ostatni paragraf jak następuje:</a:t>
            </a:r>
            <a:endParaRPr lang="pl-PL" sz="2000" dirty="0"/>
          </a:p>
          <a:p>
            <a:pPr algn="just"/>
            <a:r>
              <a:rPr lang="pl-PL" sz="2000" dirty="0" smtClean="0"/>
              <a:t>- Informacja </a:t>
            </a:r>
            <a:r>
              <a:rPr lang="pl-PL" sz="2000" dirty="0"/>
              <a:t>jest przekazywana poprzez pokazanie niebieskiej kartki (dodatkowo po czerwonej kartce).</a:t>
            </a:r>
          </a:p>
          <a:p>
            <a:pPr algn="just"/>
            <a:r>
              <a:rPr lang="pl-PL" sz="2000" dirty="0" smtClean="0"/>
              <a:t>- Sędziowie </a:t>
            </a:r>
            <a:r>
              <a:rPr lang="pl-PL" sz="2000" dirty="0"/>
              <a:t>muszą posiadać niebieskie kartki.</a:t>
            </a:r>
          </a:p>
          <a:p>
            <a:pPr algn="just"/>
            <a:r>
              <a:rPr lang="pl-PL" sz="2000" dirty="0" smtClean="0"/>
              <a:t>- Sędziowie </a:t>
            </a:r>
            <a:r>
              <a:rPr lang="pl-PL" sz="2000" dirty="0"/>
              <a:t>najpierw pokazują czerwoną kartkę, a następnie - po krótkiej wymianie opinii </a:t>
            </a:r>
            <a:r>
              <a:rPr lang="pl-PL" sz="2000" dirty="0" smtClean="0"/>
              <a:t>– niebieską </a:t>
            </a:r>
            <a:r>
              <a:rPr lang="pl-PL" sz="2000" dirty="0"/>
              <a:t>kartkę.</a:t>
            </a:r>
            <a:endParaRPr lang="pl-PL" sz="2000" b="1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NIEBIESKA  KARTKA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0968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1560" y="2852936"/>
            <a:ext cx="6255488" cy="1362075"/>
          </a:xfrm>
        </p:spPr>
        <p:txBody>
          <a:bodyPr/>
          <a:lstStyle/>
          <a:p>
            <a:r>
              <a:rPr lang="pl-PL" dirty="0" smtClean="0"/>
              <a:t>Dziękuję za uwagę!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5878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764704"/>
            <a:ext cx="7239000" cy="5691032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Prezentowane zmiany </a:t>
            </a:r>
            <a:r>
              <a:rPr lang="pl-PL" dirty="0"/>
              <a:t>w Przepisach Gry w Piłkę </a:t>
            </a:r>
            <a:r>
              <a:rPr lang="pl-PL" dirty="0" smtClean="0"/>
              <a:t>ręczną zostały </a:t>
            </a:r>
            <a:r>
              <a:rPr lang="pl-PL" dirty="0"/>
              <a:t>przedstawione przez Zespół Roboczy IHF ds. Zmian w Przepisach podczas forum IHF w październiku 2014 w Danii. </a:t>
            </a:r>
            <a:endParaRPr lang="pl-PL" dirty="0" smtClean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b="1" dirty="0" smtClean="0"/>
              <a:t>Zmiany </a:t>
            </a:r>
            <a:r>
              <a:rPr lang="pl-PL" b="1" dirty="0"/>
              <a:t>mają na celu dalszy rozwój piłki ręcznej i wzrost atrakcyjności </a:t>
            </a:r>
            <a:r>
              <a:rPr lang="pl-PL" b="1" dirty="0" smtClean="0"/>
              <a:t>dyscypliny.</a:t>
            </a:r>
          </a:p>
          <a:p>
            <a:pPr marL="0" indent="0">
              <a:buNone/>
            </a:pPr>
            <a:endParaRPr lang="pl-PL" b="1" dirty="0"/>
          </a:p>
          <a:p>
            <a:pPr marL="0" indent="0">
              <a:buNone/>
            </a:pPr>
            <a:r>
              <a:rPr lang="pl-PL" dirty="0"/>
              <a:t>Zmiany w przepisach były testowane podczas Mistrzostw Świata Młodzieżowców i Juniorów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roku 2015 w Brazylii i Rosji.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255000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476672"/>
            <a:ext cx="7239000" cy="5998448"/>
          </a:xfrm>
        </p:spPr>
        <p:txBody>
          <a:bodyPr/>
          <a:lstStyle/>
          <a:p>
            <a:pPr marL="0" indent="0" algn="ctr">
              <a:buNone/>
            </a:pPr>
            <a:r>
              <a:rPr lang="pl-PL" b="1" dirty="0" smtClean="0"/>
              <a:t>Przedstawiane zmiany </a:t>
            </a:r>
            <a:br>
              <a:rPr lang="pl-PL" b="1" dirty="0" smtClean="0"/>
            </a:br>
            <a:r>
              <a:rPr lang="pl-PL" b="1" dirty="0" smtClean="0"/>
              <a:t>w </a:t>
            </a:r>
            <a:r>
              <a:rPr lang="pl-PL" b="1" dirty="0"/>
              <a:t>Przepisach Gry </a:t>
            </a:r>
            <a:r>
              <a:rPr lang="pl-PL" b="1" dirty="0" smtClean="0"/>
              <a:t>w </a:t>
            </a:r>
            <a:r>
              <a:rPr lang="pl-PL" b="1" dirty="0"/>
              <a:t>Piłkę Ręczną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wchodzą </a:t>
            </a:r>
            <a:r>
              <a:rPr lang="pl-PL" b="1" dirty="0"/>
              <a:t>w życie z dniem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01 </a:t>
            </a:r>
            <a:r>
              <a:rPr lang="pl-PL" b="1" dirty="0"/>
              <a:t>lipca 2016 roku, </a:t>
            </a:r>
            <a:r>
              <a:rPr lang="pl-PL" b="1" dirty="0" smtClean="0"/>
              <a:t/>
            </a:r>
            <a:br>
              <a:rPr lang="pl-PL" b="1" dirty="0" smtClean="0"/>
            </a:br>
            <a:r>
              <a:rPr lang="pl-PL" b="1" dirty="0" smtClean="0"/>
              <a:t>zgodnie </a:t>
            </a:r>
            <a:r>
              <a:rPr lang="pl-PL" b="1" dirty="0"/>
              <a:t>z art. 20 punkt 2 Statutu IHF</a:t>
            </a:r>
            <a:r>
              <a:rPr lang="pl-PL" b="1" dirty="0" smtClean="0"/>
              <a:t>.</a:t>
            </a:r>
          </a:p>
          <a:p>
            <a:pPr marL="0" indent="0" algn="ctr">
              <a:buNone/>
            </a:pPr>
            <a:endParaRPr lang="pl-PL" b="1" dirty="0" smtClean="0"/>
          </a:p>
          <a:p>
            <a:pPr marL="0" indent="0" algn="ctr">
              <a:buNone/>
            </a:pPr>
            <a:endParaRPr lang="pl-PL" b="1" dirty="0"/>
          </a:p>
          <a:p>
            <a:pPr marL="0" indent="0">
              <a:buNone/>
            </a:pPr>
            <a:r>
              <a:rPr lang="pl-PL" sz="2000" dirty="0"/>
              <a:t>Dokument jest dostępny na stronach IHF:</a:t>
            </a:r>
          </a:p>
          <a:p>
            <a:pPr marL="0" indent="0">
              <a:buNone/>
            </a:pPr>
            <a:r>
              <a:rPr lang="pl-PL" sz="2000" u="sng" dirty="0">
                <a:hlinkClick r:id="rId2"/>
              </a:rPr>
              <a:t>http://ihf.info/files/Uploads/NewsAttachments/0_Overview_rule%20changes_GB.pdf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lub</a:t>
            </a:r>
          </a:p>
          <a:p>
            <a:pPr marL="0" indent="0">
              <a:buNone/>
            </a:pPr>
            <a:r>
              <a:rPr lang="pl-PL" sz="2000" u="sng" dirty="0">
                <a:hlinkClick r:id="rId3"/>
              </a:rPr>
              <a:t>https://www.dropbox.com/sh/vm058fzwotkc3u0/AACDyQTReKyyw5SeAcpqr0mka?oref=e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4018961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5 głównych zmian: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916832"/>
            <a:ext cx="7239000" cy="453890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1. Bramkarz jako zawodnik;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2. Kontuzja zawodnika;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3. Gra pasywna;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4. Ostatnia minuta;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pl-PL" dirty="0" smtClean="0"/>
              <a:t>5. Niebieska kartka.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9392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Bramkarz jako zawodnik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15616" y="4221088"/>
            <a:ext cx="6255488" cy="743507"/>
          </a:xfrm>
        </p:spPr>
        <p:txBody>
          <a:bodyPr/>
          <a:lstStyle/>
          <a:p>
            <a:r>
              <a:rPr lang="pl-PL" b="1" dirty="0"/>
              <a:t>Przepis 4:1 §3; Przepisy 4:4-5-6-7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382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756084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 smtClean="0"/>
              <a:t>Bramkarz może być siódmym zawodnikiem w polu gry.</a:t>
            </a:r>
          </a:p>
          <a:p>
            <a:endParaRPr lang="pl-PL" dirty="0" smtClean="0"/>
          </a:p>
          <a:p>
            <a:endParaRPr lang="pl-PL" dirty="0"/>
          </a:p>
          <a:p>
            <a:pPr algn="just"/>
            <a:r>
              <a:rPr lang="pl-PL" dirty="0"/>
              <a:t>Przepis 4 pozostaje w pełni aktualny w zakresie postanowień dotyczących zastępowania bramkarza zawodnikiem z pola. </a:t>
            </a:r>
            <a:endParaRPr lang="pl-PL" dirty="0" smtClean="0"/>
          </a:p>
          <a:p>
            <a:pPr algn="just"/>
            <a:r>
              <a:rPr lang="pl-PL" dirty="0" smtClean="0"/>
              <a:t>Wprowadza </a:t>
            </a:r>
            <a:r>
              <a:rPr lang="pl-PL" dirty="0"/>
              <a:t>się dodatkowo następujące rozszerzenia</a:t>
            </a:r>
            <a:r>
              <a:rPr lang="pl-PL" dirty="0" smtClean="0"/>
              <a:t>:</a:t>
            </a:r>
          </a:p>
          <a:p>
            <a:pPr algn="just"/>
            <a:endParaRPr lang="pl-PL" dirty="0"/>
          </a:p>
          <a:p>
            <a:pPr marL="342900" lvl="0" indent="-342900" algn="just">
              <a:buAutoNum type="arabicPeriod"/>
            </a:pPr>
            <a:r>
              <a:rPr lang="pl-PL" dirty="0" smtClean="0"/>
              <a:t>Drużyna </a:t>
            </a:r>
            <a:r>
              <a:rPr lang="pl-PL" dirty="0"/>
              <a:t>może występować jednocześnie z siedmioma zawodnikami w polu gry, jeśli bramkarz zostanie zastąpiony zawodnikiem z pola. Nie jest obowiązkowe (ale dozwolone), by zawodnik zastępujący bramkarza był ubrany w taki sam kolor, co bluza bramkarza</a:t>
            </a:r>
            <a:r>
              <a:rPr lang="pl-PL" dirty="0" smtClean="0"/>
              <a:t>.</a:t>
            </a:r>
          </a:p>
          <a:p>
            <a:pPr marL="342900" lvl="0" indent="-342900" algn="just">
              <a:buAutoNum type="arabicPeriod"/>
            </a:pPr>
            <a:endParaRPr lang="pl-PL" dirty="0" smtClean="0"/>
          </a:p>
          <a:p>
            <a:pPr marL="342900" indent="-342900" algn="just">
              <a:buFontTx/>
              <a:buAutoNum type="arabicPeriod"/>
            </a:pPr>
            <a:r>
              <a:rPr lang="pl-PL" dirty="0"/>
              <a:t>Jeżeli drużyna występuje z siedmioma zawodnikami w polu żaden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zawodników nie może pełnić roli bramkarza – to znaczy, że żaden zawodnik nie może bezkarnie wejść w pole bramkowe i zająć pozycję bramkarza. Jeżeli piłka jest w grze i jeden z siedmiu zawodników z pola wejdzie do pola bramkowego uniemożliwiając drużynie przeciwnej będącej w pewnej sytuacji do zdobycia bramki jej uzyskanie, to wówczas tej drużynie należy przyznać rzut karny. Zastosowanie ma tu przepis 8:7f.</a:t>
            </a:r>
          </a:p>
          <a:p>
            <a:pPr marL="342900" lvl="0" indent="-342900">
              <a:buAutoNum type="arabicPeriod"/>
            </a:pPr>
            <a:endParaRPr lang="pl-PL" dirty="0"/>
          </a:p>
          <a:p>
            <a:pPr lvl="0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BRAMKARZ JAKO ZAWODNIK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92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323528" y="1720840"/>
            <a:ext cx="756084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buFont typeface="+mj-lt"/>
              <a:buAutoNum type="arabicPeriod" startAt="3"/>
            </a:pPr>
            <a:r>
              <a:rPr lang="pl-PL" dirty="0" smtClean="0"/>
              <a:t>W </a:t>
            </a:r>
            <a:r>
              <a:rPr lang="pl-PL" dirty="0"/>
              <a:t>przypadku zmiany zastosowanie mają Przepisy od 4:4 do 7 (przepisy o zmianie zawodników). Wówczas bramkarz odzyskuje wszystkie uprawnienia wynikające z przepisów 5 i 6</a:t>
            </a:r>
            <a:r>
              <a:rPr lang="pl-PL" dirty="0" smtClean="0"/>
              <a:t>.</a:t>
            </a:r>
          </a:p>
          <a:p>
            <a:pPr marL="342900" lvl="0" indent="-342900" algn="just">
              <a:buFont typeface="+mj-lt"/>
              <a:buAutoNum type="arabicPeriod" startAt="3"/>
            </a:pPr>
            <a:endParaRPr lang="pl-PL" dirty="0" smtClean="0"/>
          </a:p>
          <a:p>
            <a:pPr marL="342900" indent="-342900" algn="just">
              <a:buFont typeface="+mj-lt"/>
              <a:buAutoNum type="arabicPeriod" startAt="3"/>
            </a:pPr>
            <a:r>
              <a:rPr lang="pl-PL" dirty="0"/>
              <a:t>Jeżeli drużyna grająca z siedmioma zawodnikami w polu musi wykonać rzut od bramki, to jeden z zawodników musi opuścić pole gry a bramkarz wrócić do pola </a:t>
            </a:r>
            <a:r>
              <a:rPr lang="pl-PL" dirty="0" smtClean="0"/>
              <a:t>bramkowego, </a:t>
            </a:r>
            <a:r>
              <a:rPr lang="pl-PL" dirty="0"/>
              <a:t>w celu wykonania rzutu. Sędziowie decydują w takim przypadku o ewentualnym zarządzeniu „</a:t>
            </a:r>
            <a:r>
              <a:rPr lang="pl-PL" dirty="0" err="1"/>
              <a:t>time</a:t>
            </a:r>
            <a:r>
              <a:rPr lang="pl-PL" dirty="0"/>
              <a:t>-out”.</a:t>
            </a:r>
          </a:p>
          <a:p>
            <a:pPr marL="342900" lvl="0" indent="-342900" algn="just">
              <a:buFont typeface="+mj-lt"/>
              <a:buAutoNum type="arabicPeriod" startAt="3"/>
            </a:pPr>
            <a:endParaRPr lang="pl-PL" dirty="0" smtClean="0"/>
          </a:p>
          <a:p>
            <a:pPr lvl="0" algn="just"/>
            <a:endParaRPr lang="pl-PL" dirty="0"/>
          </a:p>
          <a:p>
            <a:pPr algn="just"/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BRAMKARZ JAKO ZAWODNIK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329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Kontuzja zawodnika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115616" y="3645024"/>
            <a:ext cx="6255488" cy="2304256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W ostatnich latach podczas wszystkich turniejów obserwujemy coraz więcej sytuacji gdy zawodnicy proszą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pomoc medyczną na boisku choć nie jest to </a:t>
            </a:r>
            <a:r>
              <a:rPr lang="pl-PL" dirty="0" smtClean="0"/>
              <a:t>niezbędne. </a:t>
            </a:r>
            <a:r>
              <a:rPr lang="pl-PL" dirty="0"/>
              <a:t>Powodowało to załamanie tempa gry, nosiło znamiona niesportowego zachowania oraz powodowało nieuzasadnione przerwy w grze, co miało także wpływ na odbiór telewizyjny.</a:t>
            </a:r>
            <a:r>
              <a:rPr lang="pl-PL" dirty="0" smtClean="0"/>
              <a:t> Dotychczasowe </a:t>
            </a:r>
            <a:r>
              <a:rPr lang="pl-PL" dirty="0"/>
              <a:t>działania podejmowane przez delegatów IHF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sędziów nie były wystarczające aby wyeliminować te praktyki.</a:t>
            </a:r>
          </a:p>
        </p:txBody>
      </p:sp>
    </p:spTree>
    <p:extLst>
      <p:ext uri="{BB962C8B-B14F-4D97-AF65-F5344CB8AC3E}">
        <p14:creationId xmlns:p14="http://schemas.microsoft.com/office/powerpoint/2010/main" val="711320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395536" y="332656"/>
            <a:ext cx="756084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2000" b="1" dirty="0"/>
              <a:t>Kontuzjowany zawodnik musi opuścić pole gry po otrzymaniu pomocy medycznej i może powtórnie wrócić na boisko dopiero po trzecim kompletnym ataku przeprowadzonym przez własny zespół</a:t>
            </a:r>
            <a:r>
              <a:rPr lang="pl-PL" sz="2000" b="1" dirty="0" smtClean="0"/>
              <a:t>.</a:t>
            </a:r>
          </a:p>
          <a:p>
            <a:pPr algn="just"/>
            <a:endParaRPr lang="pl-PL" sz="2000" b="1" dirty="0"/>
          </a:p>
          <a:p>
            <a:pPr algn="just"/>
            <a:r>
              <a:rPr lang="pl-PL" sz="2000" b="1" dirty="0"/>
              <a:t>Instrukcja postępowania dla sędziów dot. Przepisu 4:11 § 1</a:t>
            </a:r>
            <a:r>
              <a:rPr lang="pl-PL" sz="2000" b="1" dirty="0" smtClean="0"/>
              <a:t>:</a:t>
            </a:r>
          </a:p>
          <a:p>
            <a:pPr algn="just"/>
            <a:endParaRPr lang="pl-PL" sz="2000" dirty="0"/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2000" dirty="0" smtClean="0"/>
              <a:t>Jeżeli </a:t>
            </a:r>
            <a:r>
              <a:rPr lang="pl-PL" sz="2000" dirty="0"/>
              <a:t>sędziowie są absolutnie pewni, że kontuzjowany zawodnik wymaga pomocy medycznej na boisku, natychmiast pokazują sygnalizacje nr 15 i 16. Niedozwolone jest odmówienie przez osoby towarzyszące zespołowi wejścia na boisko.</a:t>
            </a:r>
          </a:p>
          <a:p>
            <a:pPr marL="342900" lvl="0" indent="-342900" algn="just">
              <a:buFont typeface="Wingdings" panose="05000000000000000000" pitchFamily="2" charset="2"/>
              <a:buChar char="§"/>
            </a:pPr>
            <a:r>
              <a:rPr lang="pl-PL" sz="2000" dirty="0"/>
              <a:t>W innych sytuacjach sędziowie </a:t>
            </a:r>
            <a:r>
              <a:rPr lang="pl-PL" sz="2000" dirty="0" smtClean="0"/>
              <a:t>zwracają się do zawodnika </a:t>
            </a:r>
            <a:r>
              <a:rPr lang="pl-PL" sz="2000" dirty="0" smtClean="0"/>
              <a:t/>
            </a:r>
            <a:br>
              <a:rPr lang="pl-PL" sz="2000" dirty="0" smtClean="0"/>
            </a:br>
            <a:r>
              <a:rPr lang="pl-PL" sz="2000" dirty="0" smtClean="0"/>
              <a:t>o </a:t>
            </a:r>
            <a:r>
              <a:rPr lang="pl-PL" sz="2000" dirty="0" smtClean="0"/>
              <a:t>opuszczenie boiska celem otrzymania pomocy lekarskiej poza nim (zanim zdecydują się na pokazanie ręcznych sygnałów </a:t>
            </a:r>
            <a:r>
              <a:rPr lang="pl-PL" sz="2000" dirty="0"/>
              <a:t>nr 15 i 16.</a:t>
            </a: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pl-PL" sz="2000" dirty="0"/>
              <a:t>Każdy zawodnik lub osoba towarzysząca niestosująca się do tych zaleceń winna być ukarana za niesportowe zachowanie. </a:t>
            </a:r>
            <a:endParaRPr lang="pl-PL" sz="2000" b="1" dirty="0"/>
          </a:p>
          <a:p>
            <a:endParaRPr lang="pl-PL" dirty="0"/>
          </a:p>
        </p:txBody>
      </p:sp>
      <p:sp>
        <p:nvSpPr>
          <p:cNvPr id="3" name="pole tekstowe 2"/>
          <p:cNvSpPr txBox="1"/>
          <p:nvPr/>
        </p:nvSpPr>
        <p:spPr>
          <a:xfrm>
            <a:off x="8388424" y="188640"/>
            <a:ext cx="553998" cy="6336704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pl-PL" sz="2400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KONTUZJA  ZAWODNIKA</a:t>
            </a:r>
            <a:endParaRPr lang="pl-PL" sz="2400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692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152</TotalTime>
  <Words>1035</Words>
  <Application>Microsoft Office PowerPoint</Application>
  <PresentationFormat>Pokaz na ekranie (4:3)</PresentationFormat>
  <Paragraphs>122</Paragraphs>
  <Slides>19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19</vt:i4>
      </vt:variant>
    </vt:vector>
  </HeadingPairs>
  <TitlesOfParts>
    <vt:vector size="23" baseType="lpstr">
      <vt:lpstr>Trebuchet MS</vt:lpstr>
      <vt:lpstr>Wingdings</vt:lpstr>
      <vt:lpstr>Wingdings 2</vt:lpstr>
      <vt:lpstr>Bogaty</vt:lpstr>
      <vt:lpstr>ZMIANY DO PRZEPISÓW GRY  W PIŁKĘ RĘCZNĄ NA 01.07.2016</vt:lpstr>
      <vt:lpstr>Prezentacja programu PowerPoint</vt:lpstr>
      <vt:lpstr>Prezentacja programu PowerPoint</vt:lpstr>
      <vt:lpstr>5 głównych zmian:</vt:lpstr>
      <vt:lpstr>Bramkarz jako zawodnik</vt:lpstr>
      <vt:lpstr>Prezentacja programu PowerPoint</vt:lpstr>
      <vt:lpstr>Prezentacja programu PowerPoint</vt:lpstr>
      <vt:lpstr>Kontuzja zawodnika</vt:lpstr>
      <vt:lpstr>Prezentacja programu PowerPoint</vt:lpstr>
      <vt:lpstr>Prezentacja programu PowerPoint</vt:lpstr>
      <vt:lpstr>Gra pasywna</vt:lpstr>
      <vt:lpstr>Prezentacja programu PowerPoint</vt:lpstr>
      <vt:lpstr>Prezentacja programu PowerPoint</vt:lpstr>
      <vt:lpstr>Ostatnia minuta</vt:lpstr>
      <vt:lpstr>Prezentacja programu PowerPoint</vt:lpstr>
      <vt:lpstr>Prezentacja programu PowerPoint</vt:lpstr>
      <vt:lpstr>Niebieska kartka</vt:lpstr>
      <vt:lpstr>Prezentacja programu PowerPoint</vt:lpstr>
      <vt:lpstr>Dziękuję za uwagę!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ZMIANY DO PRZEPISÓW GRY W PIŁKĘ RĘCZNĄ NA 01.07.2016</dc:title>
  <dc:creator>MBAUM</dc:creator>
  <cp:lastModifiedBy>LSOLODKO</cp:lastModifiedBy>
  <cp:revision>18</cp:revision>
  <cp:lastPrinted>2016-06-27T07:39:34Z</cp:lastPrinted>
  <dcterms:created xsi:type="dcterms:W3CDTF">2016-05-17T19:06:14Z</dcterms:created>
  <dcterms:modified xsi:type="dcterms:W3CDTF">2016-06-27T07:44:03Z</dcterms:modified>
</cp:coreProperties>
</file>